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1" r:id="rId3"/>
    <p:sldId id="259" r:id="rId4"/>
    <p:sldId id="260" r:id="rId5"/>
    <p:sldId id="312" r:id="rId6"/>
    <p:sldId id="262" r:id="rId7"/>
    <p:sldId id="263" r:id="rId8"/>
    <p:sldId id="264" r:id="rId9"/>
    <p:sldId id="313"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298A0E-6E00-4D44-89D5-9156E5AEF026}" type="datetimeFigureOut">
              <a:rPr lang="en-US" smtClean="0"/>
              <a:pPr/>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98A0E-6E00-4D44-89D5-9156E5AEF026}" type="datetimeFigureOut">
              <a:rPr lang="en-US" smtClean="0"/>
              <a:pPr/>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98A0E-6E00-4D44-89D5-9156E5AEF026}" type="datetimeFigureOut">
              <a:rPr lang="en-US" smtClean="0"/>
              <a:pPr/>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98A0E-6E00-4D44-89D5-9156E5AEF026}" type="datetimeFigureOut">
              <a:rPr lang="en-US" smtClean="0"/>
              <a:pPr/>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298A0E-6E00-4D44-89D5-9156E5AEF026}" type="datetimeFigureOut">
              <a:rPr lang="en-US" smtClean="0"/>
              <a:pPr/>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298A0E-6E00-4D44-89D5-9156E5AEF026}" type="datetimeFigureOut">
              <a:rPr lang="en-US" smtClean="0"/>
              <a:pPr/>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298A0E-6E00-4D44-89D5-9156E5AEF026}" type="datetimeFigureOut">
              <a:rPr lang="en-US" smtClean="0"/>
              <a:pPr/>
              <a:t>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298A0E-6E00-4D44-89D5-9156E5AEF026}" type="datetimeFigureOut">
              <a:rPr lang="en-US" smtClean="0"/>
              <a:pPr/>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98A0E-6E00-4D44-89D5-9156E5AEF026}" type="datetimeFigureOut">
              <a:rPr lang="en-US" smtClean="0"/>
              <a:pPr/>
              <a:t>8/1/2023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98A0E-6E00-4D44-89D5-9156E5AEF026}" type="datetimeFigureOut">
              <a:rPr lang="en-US" smtClean="0"/>
              <a:pPr/>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98A0E-6E00-4D44-89D5-9156E5AEF026}" type="datetimeFigureOut">
              <a:rPr lang="en-US" smtClean="0"/>
              <a:pPr/>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CF8459-C4D8-4A1D-B47E-D2D1599A954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98A0E-6E00-4D44-89D5-9156E5AEF026}" type="datetimeFigureOut">
              <a:rPr lang="en-US" smtClean="0"/>
              <a:pPr/>
              <a:t>8/1/2023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F8459-C4D8-4A1D-B47E-D2D1599A95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838200" y="609600"/>
            <a:ext cx="7543800" cy="5486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051" name="Rectangle 5"/>
          <p:cNvSpPr>
            <a:spLocks noChangeArrowheads="1"/>
          </p:cNvSpPr>
          <p:nvPr/>
        </p:nvSpPr>
        <p:spPr bwMode="auto">
          <a:xfrm>
            <a:off x="1219200" y="1905000"/>
            <a:ext cx="6781800" cy="2590800"/>
          </a:xfrm>
          <a:prstGeom prst="rect">
            <a:avLst/>
          </a:prstGeom>
          <a:solidFill>
            <a:srgbClr val="663300"/>
          </a:solidFill>
          <a:ln w="9525">
            <a:solidFill>
              <a:schemeClr val="tx1"/>
            </a:solidFill>
            <a:miter lim="800000"/>
            <a:headEnd/>
            <a:tailEnd/>
          </a:ln>
        </p:spPr>
        <p:txBody>
          <a:bodyPr wrap="none" anchor="ctr"/>
          <a:lstStyle/>
          <a:p>
            <a:pPr algn="ctr"/>
            <a:r>
              <a:rPr lang="en-US" sz="2400" smtClean="0">
                <a:solidFill>
                  <a:schemeClr val="bg1"/>
                </a:solidFill>
              </a:rPr>
              <a:t>Welcome</a:t>
            </a:r>
          </a:p>
          <a:p>
            <a:pPr algn="ctr"/>
            <a:endParaRPr lang="en-US" sz="2400" dirty="0" smtClean="0">
              <a:solidFill>
                <a:schemeClr val="bg1"/>
              </a:solidFill>
            </a:endParaRPr>
          </a:p>
          <a:p>
            <a:pPr algn="ctr"/>
            <a:r>
              <a:rPr lang="en-US" sz="2400" dirty="0" smtClean="0">
                <a:solidFill>
                  <a:schemeClr val="bg1"/>
                </a:solidFill>
              </a:rPr>
              <a:t>Don </a:t>
            </a:r>
            <a:r>
              <a:rPr lang="en-US" sz="2400" dirty="0" err="1">
                <a:solidFill>
                  <a:schemeClr val="bg1"/>
                </a:solidFill>
              </a:rPr>
              <a:t>Bosco</a:t>
            </a:r>
            <a:r>
              <a:rPr lang="en-US" sz="2400" dirty="0">
                <a:solidFill>
                  <a:schemeClr val="bg1"/>
                </a:solidFill>
              </a:rPr>
              <a:t> Arts and Science College</a:t>
            </a:r>
          </a:p>
          <a:p>
            <a:pPr algn="ctr"/>
            <a:r>
              <a:rPr lang="en-US" sz="2400" dirty="0">
                <a:solidFill>
                  <a:schemeClr val="bg1"/>
                </a:solidFill>
              </a:rPr>
              <a:t>Library </a:t>
            </a:r>
            <a:endParaRPr lang="en-US" sz="2400" dirty="0" smtClean="0">
              <a:solidFill>
                <a:schemeClr val="bg1"/>
              </a:solidFill>
            </a:endParaRPr>
          </a:p>
          <a:p>
            <a:pPr algn="ctr"/>
            <a:endParaRPr lang="en-US" sz="2400" dirty="0" smtClean="0">
              <a:solidFill>
                <a:schemeClr val="bg1"/>
              </a:solidFill>
            </a:endParaRPr>
          </a:p>
          <a:p>
            <a:pPr algn="ctr"/>
            <a:r>
              <a:rPr lang="en-US" sz="2400" dirty="0" smtClean="0">
                <a:solidFill>
                  <a:schemeClr val="bg1"/>
                </a:solidFill>
              </a:rPr>
              <a:t>lib.donbosco.ac.in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pic>
        <p:nvPicPr>
          <p:cNvPr id="11267" name="Picture 3" descr="C:\Users\Administrator\Desktop\UG 2017\IMG_20170808_173034.jpg"/>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smtClean="0"/>
          </a:p>
        </p:txBody>
      </p:sp>
      <p:pic>
        <p:nvPicPr>
          <p:cNvPr id="12291"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p>
        </p:txBody>
      </p:sp>
      <p:pic>
        <p:nvPicPr>
          <p:cNvPr id="13315"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pic>
        <p:nvPicPr>
          <p:cNvPr id="14339" name="Picture 5"/>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p>
        </p:txBody>
      </p:sp>
      <p:pic>
        <p:nvPicPr>
          <p:cNvPr id="15363"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smtClean="0"/>
          </a:p>
        </p:txBody>
      </p:sp>
      <p:pic>
        <p:nvPicPr>
          <p:cNvPr id="17411"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pic>
        <p:nvPicPr>
          <p:cNvPr id="18435"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US" smtClean="0"/>
          </a:p>
        </p:txBody>
      </p:sp>
      <p:pic>
        <p:nvPicPr>
          <p:cNvPr id="19459" name="Content Placeholder 3" descr="DSC_0254.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pic>
        <p:nvPicPr>
          <p:cNvPr id="20483" name="Picture 2" descr="C:\Users\Administrator\Desktop\UG 2017\IMG_20170808_172657.jpg"/>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50000"/>
            </a:schemeClr>
          </a:solidFill>
        </p:spPr>
        <p:txBody>
          <a:bodyPr/>
          <a:lstStyle/>
          <a:p>
            <a:pPr>
              <a:defRPr/>
            </a:pPr>
            <a:r>
              <a:rPr lang="en-US" dirty="0" smtClean="0"/>
              <a:t>Library Statistics</a:t>
            </a:r>
            <a:endParaRPr lang="en-US" dirty="0"/>
          </a:p>
        </p:txBody>
      </p:sp>
      <p:sp>
        <p:nvSpPr>
          <p:cNvPr id="3" name="Content Placeholder 2"/>
          <p:cNvSpPr>
            <a:spLocks noGrp="1"/>
          </p:cNvSpPr>
          <p:nvPr>
            <p:ph idx="1"/>
          </p:nvPr>
        </p:nvSpPr>
        <p:spPr>
          <a:solidFill>
            <a:schemeClr val="bg1">
              <a:lumMod val="50000"/>
            </a:schemeClr>
          </a:solidFill>
          <a:ln>
            <a:solidFill>
              <a:schemeClr val="bg1">
                <a:lumMod val="50000"/>
              </a:schemeClr>
            </a:solidFill>
          </a:ln>
        </p:spPr>
        <p:txBody>
          <a:bodyPr/>
          <a:lstStyle/>
          <a:p>
            <a:pPr>
              <a:defRPr/>
            </a:pPr>
            <a:r>
              <a:rPr lang="en-US" dirty="0" smtClean="0"/>
              <a:t>Total Volumes </a:t>
            </a:r>
            <a:r>
              <a:rPr lang="en-US" smtClean="0"/>
              <a:t>: </a:t>
            </a:r>
            <a:r>
              <a:rPr lang="en-US" smtClean="0"/>
              <a:t>19371</a:t>
            </a:r>
            <a:endParaRPr lang="en-US" dirty="0" smtClean="0"/>
          </a:p>
          <a:p>
            <a:pPr>
              <a:defRPr/>
            </a:pPr>
            <a:r>
              <a:rPr lang="en-US" dirty="0" smtClean="0"/>
              <a:t>Total Titles      : 15897</a:t>
            </a:r>
          </a:p>
          <a:p>
            <a:pPr>
              <a:defRPr/>
            </a:pPr>
            <a:r>
              <a:rPr lang="en-US" dirty="0" smtClean="0"/>
              <a:t>Periodicals       : 38</a:t>
            </a:r>
          </a:p>
          <a:p>
            <a:pPr>
              <a:defRPr/>
            </a:pPr>
            <a:r>
              <a:rPr lang="en-US" dirty="0" smtClean="0"/>
              <a:t>Journals           : 27</a:t>
            </a:r>
          </a:p>
          <a:p>
            <a:pPr>
              <a:defRPr/>
            </a:pPr>
            <a:r>
              <a:rPr lang="en-US" dirty="0" smtClean="0"/>
              <a:t>Newspapers     : 7</a:t>
            </a:r>
          </a:p>
          <a:p>
            <a:pPr>
              <a:buFontTx/>
              <a:buNone/>
              <a:defRPr/>
            </a:pPr>
            <a:r>
              <a:rPr lang="en-US"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smtClean="0"/>
          </a:p>
        </p:txBody>
      </p:sp>
      <p:pic>
        <p:nvPicPr>
          <p:cNvPr id="21507"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p>
        </p:txBody>
      </p:sp>
      <p:pic>
        <p:nvPicPr>
          <p:cNvPr id="22531"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smtClean="0"/>
          </a:p>
        </p:txBody>
      </p:sp>
      <p:pic>
        <p:nvPicPr>
          <p:cNvPr id="23555" name="Content Placeholder 3" descr="11.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smtClean="0"/>
          </a:p>
        </p:txBody>
      </p:sp>
      <p:pic>
        <p:nvPicPr>
          <p:cNvPr id="24579" name="Content Placeholder 3" descr="12.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smtClean="0"/>
          </a:p>
        </p:txBody>
      </p:sp>
      <p:pic>
        <p:nvPicPr>
          <p:cNvPr id="25603" name="Content Placeholder 3" descr="DSC_0250.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smtClean="0"/>
          </a:p>
        </p:txBody>
      </p:sp>
      <p:pic>
        <p:nvPicPr>
          <p:cNvPr id="26627" name="Content Placeholder 3" descr="13.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US" smtClean="0"/>
          </a:p>
        </p:txBody>
      </p:sp>
      <p:pic>
        <p:nvPicPr>
          <p:cNvPr id="27651" name="Content Placeholder 3" descr="14.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smtClean="0"/>
          </a:p>
        </p:txBody>
      </p:sp>
      <p:pic>
        <p:nvPicPr>
          <p:cNvPr id="28675"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smtClean="0"/>
          </a:p>
        </p:txBody>
      </p:sp>
      <p:pic>
        <p:nvPicPr>
          <p:cNvPr id="29699" name="Picture 5"/>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smtClean="0"/>
          </a:p>
        </p:txBody>
      </p:sp>
      <p:pic>
        <p:nvPicPr>
          <p:cNvPr id="30723"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50000"/>
            </a:schemeClr>
          </a:solidFill>
        </p:spPr>
        <p:txBody>
          <a:bodyPr/>
          <a:lstStyle/>
          <a:p>
            <a:pPr>
              <a:defRPr/>
            </a:pPr>
            <a:r>
              <a:rPr lang="en-US" dirty="0" smtClean="0"/>
              <a:t>Library Sections</a:t>
            </a:r>
            <a:endParaRPr lang="en-US" dirty="0"/>
          </a:p>
        </p:txBody>
      </p:sp>
      <p:sp>
        <p:nvSpPr>
          <p:cNvPr id="3" name="Content Placeholder 2"/>
          <p:cNvSpPr>
            <a:spLocks noGrp="1"/>
          </p:cNvSpPr>
          <p:nvPr>
            <p:ph idx="1"/>
          </p:nvPr>
        </p:nvSpPr>
        <p:spPr>
          <a:xfrm>
            <a:off x="685800" y="1981200"/>
            <a:ext cx="7772400" cy="4495800"/>
          </a:xfrm>
          <a:solidFill>
            <a:schemeClr val="bg1">
              <a:lumMod val="50000"/>
            </a:schemeClr>
          </a:solidFill>
          <a:ln>
            <a:solidFill>
              <a:schemeClr val="bg1">
                <a:lumMod val="50000"/>
              </a:schemeClr>
            </a:solidFill>
          </a:ln>
        </p:spPr>
        <p:txBody>
          <a:bodyPr>
            <a:normAutofit fontScale="85000" lnSpcReduction="20000"/>
          </a:bodyPr>
          <a:lstStyle/>
          <a:p>
            <a:pPr>
              <a:buFontTx/>
              <a:buNone/>
              <a:defRPr/>
            </a:pPr>
            <a:r>
              <a:rPr lang="en-US" dirty="0" smtClean="0"/>
              <a:t> </a:t>
            </a:r>
            <a:r>
              <a:rPr lang="en-US" u="sng" dirty="0" smtClean="0"/>
              <a:t>Ground Floor          </a:t>
            </a:r>
          </a:p>
          <a:p>
            <a:pPr>
              <a:defRPr/>
            </a:pPr>
            <a:r>
              <a:rPr lang="en-US" sz="2400" dirty="0" smtClean="0"/>
              <a:t>Circulation</a:t>
            </a:r>
          </a:p>
          <a:p>
            <a:pPr>
              <a:defRPr/>
            </a:pPr>
            <a:r>
              <a:rPr lang="en-US" sz="2400" dirty="0" smtClean="0"/>
              <a:t>Stack Room</a:t>
            </a:r>
          </a:p>
          <a:p>
            <a:pPr>
              <a:defRPr/>
            </a:pPr>
            <a:r>
              <a:rPr lang="en-US" sz="2400" dirty="0" smtClean="0"/>
              <a:t>Periodicals</a:t>
            </a:r>
          </a:p>
          <a:p>
            <a:pPr>
              <a:defRPr/>
            </a:pPr>
            <a:r>
              <a:rPr lang="en-US" sz="2400" dirty="0" smtClean="0"/>
              <a:t>Reading Area</a:t>
            </a:r>
          </a:p>
          <a:p>
            <a:pPr>
              <a:defRPr/>
            </a:pPr>
            <a:r>
              <a:rPr lang="en-US" sz="2400" dirty="0" smtClean="0"/>
              <a:t>OPAC</a:t>
            </a:r>
          </a:p>
          <a:p>
            <a:pPr>
              <a:buFontTx/>
              <a:buNone/>
              <a:defRPr/>
            </a:pPr>
            <a:r>
              <a:rPr lang="en-US" u="sng" dirty="0" smtClean="0"/>
              <a:t>First Floor</a:t>
            </a:r>
          </a:p>
          <a:p>
            <a:pPr>
              <a:defRPr/>
            </a:pPr>
            <a:r>
              <a:rPr lang="en-US" sz="2400" dirty="0" smtClean="0"/>
              <a:t>Reference</a:t>
            </a:r>
          </a:p>
          <a:p>
            <a:pPr>
              <a:defRPr/>
            </a:pPr>
            <a:r>
              <a:rPr lang="en-US" sz="2400" dirty="0" smtClean="0"/>
              <a:t>Digital Library</a:t>
            </a:r>
          </a:p>
          <a:p>
            <a:pPr>
              <a:defRPr/>
            </a:pPr>
            <a:r>
              <a:rPr lang="en-US" sz="2400" dirty="0" smtClean="0"/>
              <a:t>Bound Volume</a:t>
            </a:r>
            <a:endParaRPr lang="en-US" dirty="0" smtClean="0"/>
          </a:p>
          <a:p>
            <a:pPr>
              <a:defRPr/>
            </a:pPr>
            <a:endParaRPr lang="en-US" u="sng" dirty="0" smtClean="0"/>
          </a:p>
          <a:p>
            <a:pPr>
              <a:buFontTx/>
              <a:buNone/>
              <a:defRPr/>
            </a:pPr>
            <a:r>
              <a:rPr lang="en-US" dirty="0" smtClean="0"/>
              <a:t>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smtClean="0"/>
          </a:p>
        </p:txBody>
      </p:sp>
      <p:pic>
        <p:nvPicPr>
          <p:cNvPr id="31747"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smtClean="0"/>
          </a:p>
        </p:txBody>
      </p:sp>
      <p:pic>
        <p:nvPicPr>
          <p:cNvPr id="32771" name="Content Placeholder 3" descr="13.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smtClean="0"/>
          </a:p>
        </p:txBody>
      </p:sp>
      <p:pic>
        <p:nvPicPr>
          <p:cNvPr id="33795"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smtClean="0"/>
          </a:p>
        </p:txBody>
      </p:sp>
      <p:pic>
        <p:nvPicPr>
          <p:cNvPr id="34819" name="Picture 4"/>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smtClean="0"/>
          </a:p>
        </p:txBody>
      </p:sp>
      <p:pic>
        <p:nvPicPr>
          <p:cNvPr id="35843"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smtClean="0"/>
          </a:p>
        </p:txBody>
      </p:sp>
      <p:pic>
        <p:nvPicPr>
          <p:cNvPr id="36867"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smtClean="0"/>
          </a:p>
        </p:txBody>
      </p:sp>
      <p:pic>
        <p:nvPicPr>
          <p:cNvPr id="37891"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smtClean="0"/>
          </a:p>
        </p:txBody>
      </p:sp>
      <p:pic>
        <p:nvPicPr>
          <p:cNvPr id="38915"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smtClean="0"/>
          </a:p>
        </p:txBody>
      </p:sp>
      <p:pic>
        <p:nvPicPr>
          <p:cNvPr id="39939" name="Picture 3"/>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smtClean="0"/>
          </a:p>
        </p:txBody>
      </p:sp>
      <p:pic>
        <p:nvPicPr>
          <p:cNvPr id="40963"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smtClean="0"/>
          </a:p>
        </p:txBody>
      </p:sp>
      <p:sp>
        <p:nvSpPr>
          <p:cNvPr id="5123" name="Content Placeholder 4"/>
          <p:cNvSpPr>
            <a:spLocks noGrp="1"/>
          </p:cNvSpPr>
          <p:nvPr>
            <p:ph idx="1"/>
          </p:nvPr>
        </p:nvSpPr>
        <p:spPr/>
        <p:txBody>
          <a:bodyPr/>
          <a:lstStyle/>
          <a:p>
            <a:endParaRPr lang="en-US" smtClean="0"/>
          </a:p>
        </p:txBody>
      </p:sp>
      <p:sp>
        <p:nvSpPr>
          <p:cNvPr id="6" name="Content Placeholder 2"/>
          <p:cNvSpPr txBox="1">
            <a:spLocks/>
          </p:cNvSpPr>
          <p:nvPr/>
        </p:nvSpPr>
        <p:spPr bwMode="auto">
          <a:xfrm>
            <a:off x="685800" y="228600"/>
            <a:ext cx="7772400" cy="6248400"/>
          </a:xfrm>
          <a:prstGeom prst="rect">
            <a:avLst/>
          </a:prstGeom>
          <a:solidFill>
            <a:schemeClr val="bg1">
              <a:lumMod val="50000"/>
            </a:schemeClr>
          </a:solidFill>
          <a:ln w="9525">
            <a:solidFill>
              <a:schemeClr val="bg1">
                <a:lumMod val="50000"/>
              </a:schemeClr>
            </a:solidFill>
            <a:miter lim="800000"/>
            <a:headEnd/>
            <a:tailEnd/>
          </a:ln>
        </p:spPr>
        <p:txBody>
          <a:bodyPr/>
          <a:lstStyle/>
          <a:p>
            <a:pPr marL="342900" indent="-342900" eaLnBrk="0" hangingPunct="0">
              <a:spcBef>
                <a:spcPct val="20000"/>
              </a:spcBef>
              <a:defRPr/>
            </a:pPr>
            <a:r>
              <a:rPr lang="en-US" sz="3200" kern="0" dirty="0">
                <a:latin typeface="+mn-lt"/>
              </a:rPr>
              <a:t> </a:t>
            </a:r>
            <a:endParaRPr lang="en-US" sz="3200" u="sng" kern="0" dirty="0">
              <a:latin typeface="+mn-lt"/>
            </a:endParaRPr>
          </a:p>
          <a:p>
            <a:pPr marL="342900" indent="-342900" eaLnBrk="0" hangingPunct="0">
              <a:spcBef>
                <a:spcPct val="20000"/>
              </a:spcBef>
              <a:defRPr/>
            </a:pPr>
            <a:r>
              <a:rPr lang="en-US" sz="3200" kern="0" dirty="0">
                <a:latin typeface="+mn-lt"/>
              </a:rPr>
              <a:t>   Library Working Hours</a:t>
            </a:r>
          </a:p>
          <a:p>
            <a:pPr marL="342900" indent="-342900" eaLnBrk="0" hangingPunct="0">
              <a:spcBef>
                <a:spcPct val="20000"/>
              </a:spcBef>
              <a:defRPr/>
            </a:pPr>
            <a:r>
              <a:rPr lang="en-US" sz="3200" kern="0" dirty="0">
                <a:latin typeface="+mn-lt"/>
              </a:rPr>
              <a:t>   8.30 am to 6.30 pm</a:t>
            </a:r>
          </a:p>
          <a:p>
            <a:pPr marL="342900" indent="-342900" eaLnBrk="0" hangingPunct="0">
              <a:spcBef>
                <a:spcPct val="20000"/>
              </a:spcBef>
              <a:defRPr/>
            </a:pPr>
            <a:endParaRPr lang="en-US" sz="3200" kern="0" dirty="0">
              <a:latin typeface="+mn-lt"/>
            </a:endParaRPr>
          </a:p>
          <a:p>
            <a:pPr marL="342900" indent="-342900" eaLnBrk="0" hangingPunct="0">
              <a:spcBef>
                <a:spcPct val="20000"/>
              </a:spcBef>
              <a:defRPr/>
            </a:pPr>
            <a:r>
              <a:rPr lang="en-US" sz="3200" kern="0" dirty="0">
                <a:latin typeface="+mn-lt"/>
              </a:rPr>
              <a:t>  Stack Room</a:t>
            </a:r>
          </a:p>
          <a:p>
            <a:pPr marL="342900" indent="-342900" eaLnBrk="0" hangingPunct="0">
              <a:spcBef>
                <a:spcPct val="20000"/>
              </a:spcBef>
              <a:defRPr/>
            </a:pPr>
            <a:r>
              <a:rPr lang="en-US" sz="3200" kern="0" dirty="0">
                <a:latin typeface="+mn-lt"/>
              </a:rPr>
              <a:t>  9 am to 5 pm</a:t>
            </a:r>
          </a:p>
          <a:p>
            <a:pPr marL="342900" indent="-342900" eaLnBrk="0" hangingPunct="0">
              <a:spcBef>
                <a:spcPct val="20000"/>
              </a:spcBef>
              <a:defRPr/>
            </a:pPr>
            <a:endParaRPr lang="en-US" sz="3200" kern="0" dirty="0">
              <a:latin typeface="+mn-lt"/>
            </a:endParaRPr>
          </a:p>
          <a:p>
            <a:pPr marL="342900" indent="-342900" eaLnBrk="0" hangingPunct="0">
              <a:spcBef>
                <a:spcPct val="20000"/>
              </a:spcBef>
              <a:defRPr/>
            </a:pPr>
            <a:r>
              <a:rPr lang="en-US" sz="3200" kern="0" dirty="0">
                <a:latin typeface="+mn-lt"/>
              </a:rPr>
              <a:t>  Circulation</a:t>
            </a:r>
          </a:p>
          <a:p>
            <a:pPr marL="342900" indent="-342900" eaLnBrk="0" hangingPunct="0">
              <a:spcBef>
                <a:spcPct val="20000"/>
              </a:spcBef>
              <a:defRPr/>
            </a:pPr>
            <a:r>
              <a:rPr lang="en-US" sz="3200" kern="0" dirty="0">
                <a:latin typeface="+mn-lt"/>
              </a:rPr>
              <a:t>  9 am to 5 pm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smtClean="0"/>
          </a:p>
        </p:txBody>
      </p:sp>
      <p:pic>
        <p:nvPicPr>
          <p:cNvPr id="41987"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smtClean="0"/>
          </a:p>
        </p:txBody>
      </p:sp>
      <p:pic>
        <p:nvPicPr>
          <p:cNvPr id="43011"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smtClean="0"/>
          </a:p>
        </p:txBody>
      </p:sp>
      <p:pic>
        <p:nvPicPr>
          <p:cNvPr id="44035"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smtClean="0"/>
          </a:p>
        </p:txBody>
      </p:sp>
      <p:pic>
        <p:nvPicPr>
          <p:cNvPr id="45059"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smtClean="0"/>
          </a:p>
        </p:txBody>
      </p:sp>
      <p:pic>
        <p:nvPicPr>
          <p:cNvPr id="46083"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smtClean="0"/>
          </a:p>
        </p:txBody>
      </p:sp>
      <p:pic>
        <p:nvPicPr>
          <p:cNvPr id="47107"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smtClean="0"/>
          </a:p>
        </p:txBody>
      </p:sp>
      <p:pic>
        <p:nvPicPr>
          <p:cNvPr id="48131" name="Picture 3"/>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smtClean="0"/>
          </a:p>
        </p:txBody>
      </p:sp>
      <p:sp>
        <p:nvSpPr>
          <p:cNvPr id="49155" name="Content Placeholder 2"/>
          <p:cNvSpPr>
            <a:spLocks noGrp="1"/>
          </p:cNvSpPr>
          <p:nvPr>
            <p:ph idx="1"/>
          </p:nvPr>
        </p:nvSpPr>
        <p:spPr/>
        <p:txBody>
          <a:bodyPr/>
          <a:lstStyle/>
          <a:p>
            <a:endParaRPr lang="en-US" smtClean="0"/>
          </a:p>
        </p:txBody>
      </p:sp>
      <p:pic>
        <p:nvPicPr>
          <p:cNvPr id="4915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p:txBody>
          <a:bodyPr/>
          <a:lstStyle/>
          <a:p>
            <a:endParaRPr lang="en-US" smtClean="0"/>
          </a:p>
        </p:txBody>
      </p:sp>
      <p:pic>
        <p:nvPicPr>
          <p:cNvPr id="5018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smtClean="0"/>
          </a:p>
        </p:txBody>
      </p:sp>
      <p:pic>
        <p:nvPicPr>
          <p:cNvPr id="51203"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228600"/>
            <a:ext cx="7924800" cy="685800"/>
          </a:xfrm>
          <a:solidFill>
            <a:schemeClr val="bg2"/>
          </a:solidFill>
        </p:spPr>
        <p:txBody>
          <a:bodyPr>
            <a:normAutofit fontScale="90000"/>
          </a:bodyPr>
          <a:lstStyle/>
          <a:p>
            <a:pPr eaLnBrk="1" hangingPunct="1"/>
            <a:r>
              <a:rPr lang="en-US" smtClean="0">
                <a:solidFill>
                  <a:schemeClr val="tx1"/>
                </a:solidFill>
                <a:latin typeface="Comic Sans MS" pitchFamily="66" charset="0"/>
              </a:rPr>
              <a:t>Library Rules</a:t>
            </a:r>
          </a:p>
        </p:txBody>
      </p:sp>
      <p:sp>
        <p:nvSpPr>
          <p:cNvPr id="6147" name="Rectangle 7"/>
          <p:cNvSpPr>
            <a:spLocks noChangeArrowheads="1"/>
          </p:cNvSpPr>
          <p:nvPr/>
        </p:nvSpPr>
        <p:spPr bwMode="auto">
          <a:xfrm>
            <a:off x="685800" y="990601"/>
            <a:ext cx="7467600" cy="5456878"/>
          </a:xfrm>
          <a:prstGeom prst="rect">
            <a:avLst/>
          </a:prstGeom>
          <a:solidFill>
            <a:schemeClr val="bg2"/>
          </a:solidFill>
          <a:ln w="9525">
            <a:noFill/>
            <a:miter lim="800000"/>
            <a:headEnd/>
            <a:tailEnd/>
          </a:ln>
        </p:spPr>
        <p:txBody>
          <a:bodyPr wrap="square">
            <a:spAutoFit/>
          </a:bodyPr>
          <a:lstStyle/>
          <a:p>
            <a:pPr>
              <a:lnSpc>
                <a:spcPct val="90000"/>
              </a:lnSpc>
              <a:spcBef>
                <a:spcPct val="50000"/>
              </a:spcBef>
              <a:buFontTx/>
              <a:buChar char="•"/>
            </a:pPr>
            <a:r>
              <a:rPr lang="en-US" sz="1400" b="1" dirty="0">
                <a:latin typeface="Comic Sans MS" pitchFamily="66" charset="0"/>
                <a:cs typeface="Times New Roman" pitchFamily="18" charset="0"/>
              </a:rPr>
              <a:t>LIBRARY USERS SHOULD SUBMIT THEIR IDENTITY CARD TO THE LIBRARIAN WHENEVER NECESSARY</a:t>
            </a:r>
            <a:r>
              <a:rPr lang="en-US" sz="1400" b="1" dirty="0">
                <a:latin typeface="Comic Sans MS" pitchFamily="66" charset="0"/>
              </a:rPr>
              <a:t>   </a:t>
            </a:r>
          </a:p>
          <a:p>
            <a:pPr>
              <a:lnSpc>
                <a:spcPct val="90000"/>
              </a:lnSpc>
              <a:spcBef>
                <a:spcPct val="50000"/>
              </a:spcBef>
            </a:pPr>
            <a:endParaRPr lang="en-US" sz="1400" b="1" dirty="0">
              <a:latin typeface="Comic Sans MS" pitchFamily="66" charset="0"/>
            </a:endParaRPr>
          </a:p>
          <a:p>
            <a:pPr>
              <a:lnSpc>
                <a:spcPct val="90000"/>
              </a:lnSpc>
              <a:spcBef>
                <a:spcPct val="50000"/>
              </a:spcBef>
              <a:buFontTx/>
              <a:buChar char="•"/>
            </a:pPr>
            <a:r>
              <a:rPr lang="en-US" sz="1400" b="1" dirty="0">
                <a:latin typeface="Comic Sans MS" pitchFamily="66" charset="0"/>
                <a:cs typeface="Times New Roman" pitchFamily="18" charset="0"/>
              </a:rPr>
              <a:t>KEEP YOUR BELONGINGS IN THE PROPERTY COUNTER </a:t>
            </a:r>
            <a:r>
              <a:rPr lang="en-US" sz="1400" b="1" dirty="0" smtClean="0">
                <a:latin typeface="Comic Sans MS" pitchFamily="66" charset="0"/>
                <a:cs typeface="Times New Roman" pitchFamily="18" charset="0"/>
              </a:rPr>
              <a:t>WHEN </a:t>
            </a:r>
            <a:r>
              <a:rPr lang="en-US" sz="1400" b="1" dirty="0">
                <a:latin typeface="Comic Sans MS" pitchFamily="66" charset="0"/>
                <a:cs typeface="Times New Roman" pitchFamily="18" charset="0"/>
              </a:rPr>
              <a:t>YOU ENTER THE LIBRARY</a:t>
            </a:r>
          </a:p>
          <a:p>
            <a:pPr>
              <a:lnSpc>
                <a:spcPct val="90000"/>
              </a:lnSpc>
              <a:spcBef>
                <a:spcPct val="50000"/>
              </a:spcBef>
            </a:pPr>
            <a:endParaRPr lang="en-US" sz="1400" b="1" dirty="0">
              <a:latin typeface="Comic Sans MS" pitchFamily="66" charset="0"/>
              <a:cs typeface="Times New Roman" pitchFamily="18" charset="0"/>
            </a:endParaRPr>
          </a:p>
          <a:p>
            <a:pPr>
              <a:lnSpc>
                <a:spcPct val="90000"/>
              </a:lnSpc>
              <a:spcBef>
                <a:spcPct val="50000"/>
              </a:spcBef>
              <a:buFontTx/>
              <a:buChar char="•"/>
            </a:pPr>
            <a:r>
              <a:rPr lang="en-US" sz="1400" b="1" dirty="0">
                <a:latin typeface="Comic Sans MS" pitchFamily="66" charset="0"/>
                <a:cs typeface="Times New Roman" pitchFamily="18" charset="0"/>
              </a:rPr>
              <a:t> ENTER YOUR ADMISSION NUMBER IN ‘LIBRARY USER LOG ENTERY’ IN THE COMPUTER AT THE ENTRANCE, WHEN YOU COME IN AND GO OUT OF THE LIBRARY. STUDENTS WHO DO NOT MAKE THIS ENTRY WILL BE ASKED TO GO OUT OF THE LIBRARY</a:t>
            </a:r>
          </a:p>
          <a:p>
            <a:pPr>
              <a:lnSpc>
                <a:spcPct val="90000"/>
              </a:lnSpc>
              <a:spcBef>
                <a:spcPct val="50000"/>
              </a:spcBef>
            </a:pPr>
            <a:endParaRPr lang="en-US" sz="1400" b="1" dirty="0">
              <a:latin typeface="Comic Sans MS" pitchFamily="66" charset="0"/>
              <a:cs typeface="Times New Roman" pitchFamily="18" charset="0"/>
            </a:endParaRPr>
          </a:p>
          <a:p>
            <a:pPr>
              <a:lnSpc>
                <a:spcPct val="90000"/>
              </a:lnSpc>
              <a:spcBef>
                <a:spcPct val="50000"/>
              </a:spcBef>
              <a:buFontTx/>
              <a:buChar char="•"/>
            </a:pPr>
            <a:r>
              <a:rPr lang="en-US" sz="1400" b="1" dirty="0">
                <a:latin typeface="Comic Sans MS" pitchFamily="66" charset="0"/>
                <a:cs typeface="Times New Roman" pitchFamily="18" charset="0"/>
              </a:rPr>
              <a:t>DO NOT BRING YOUR BOOKS OR NOTEBOOKS INSIDE THE LIBRARY. YOU ARE ALLOWED TO BRING LOOSE PAPER SHEETS/REFERENCE CARDS. </a:t>
            </a:r>
          </a:p>
          <a:p>
            <a:pPr>
              <a:lnSpc>
                <a:spcPct val="90000"/>
              </a:lnSpc>
              <a:spcBef>
                <a:spcPct val="50000"/>
              </a:spcBef>
            </a:pPr>
            <a:endParaRPr lang="en-US" sz="1400" b="1" dirty="0">
              <a:latin typeface="Comic Sans MS" pitchFamily="66" charset="0"/>
              <a:cs typeface="Times New Roman" pitchFamily="18" charset="0"/>
            </a:endParaRPr>
          </a:p>
          <a:p>
            <a:pPr>
              <a:lnSpc>
                <a:spcPct val="90000"/>
              </a:lnSpc>
              <a:spcBef>
                <a:spcPct val="50000"/>
              </a:spcBef>
              <a:buFontTx/>
              <a:buChar char="•"/>
            </a:pPr>
            <a:r>
              <a:rPr lang="en-US" sz="1400" b="1" dirty="0">
                <a:latin typeface="Comic Sans MS" pitchFamily="66" charset="0"/>
                <a:cs typeface="Times New Roman" pitchFamily="18" charset="0"/>
              </a:rPr>
              <a:t>KEEP SILENCE IN THE LIBRARY </a:t>
            </a:r>
          </a:p>
          <a:p>
            <a:pPr>
              <a:lnSpc>
                <a:spcPct val="90000"/>
              </a:lnSpc>
              <a:spcBef>
                <a:spcPct val="50000"/>
              </a:spcBef>
              <a:buFontTx/>
              <a:buChar char="•"/>
            </a:pPr>
            <a:r>
              <a:rPr lang="en-US" sz="1400" b="1" dirty="0">
                <a:latin typeface="Comic Sans MS" pitchFamily="66" charset="0"/>
                <a:cs typeface="Times New Roman" pitchFamily="18" charset="0"/>
              </a:rPr>
              <a:t>BORROWER’S ID CARD IS NOT TRANSFERABLE. ENSURE THAT OTHERS DO NOT USE YOUR BORROWER CARD. YOU WILL BE RESPONSIBLE FOR THE BOOKS ISSUED IN YOUR CARD </a:t>
            </a:r>
          </a:p>
          <a:p>
            <a:pPr>
              <a:lnSpc>
                <a:spcPct val="90000"/>
              </a:lnSpc>
              <a:spcBef>
                <a:spcPct val="50000"/>
              </a:spcBef>
            </a:pPr>
            <a:endParaRPr lang="en-US" sz="1400" b="1" dirty="0">
              <a:latin typeface="Comic Sans MS" pitchFamily="66" charset="0"/>
              <a:cs typeface="Times New Roman" pitchFamily="18" charset="0"/>
            </a:endParaRPr>
          </a:p>
          <a:p>
            <a:pPr>
              <a:lnSpc>
                <a:spcPct val="90000"/>
              </a:lnSpc>
              <a:spcBef>
                <a:spcPct val="50000"/>
              </a:spcBef>
              <a:buFontTx/>
              <a:buChar char="•"/>
            </a:pPr>
            <a:r>
              <a:rPr lang="en-US" sz="1400" b="1" dirty="0">
                <a:latin typeface="Comic Sans MS" pitchFamily="66" charset="0"/>
                <a:cs typeface="Times New Roman" pitchFamily="18" charset="0"/>
              </a:rPr>
              <a:t>TIME OF BOOK ISSUE WILL BE FROM 9.00 AM TO 5.00 PM </a:t>
            </a:r>
          </a:p>
          <a:p>
            <a:pPr>
              <a:lnSpc>
                <a:spcPct val="90000"/>
              </a:lnSpc>
              <a:spcBef>
                <a:spcPct val="50000"/>
              </a:spcBef>
              <a:buFontTx/>
              <a:buChar char="•"/>
            </a:pPr>
            <a:endParaRPr lang="en-US" sz="1400" b="1" dirty="0">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smtClean="0"/>
          </a:p>
        </p:txBody>
      </p:sp>
      <p:pic>
        <p:nvPicPr>
          <p:cNvPr id="52227"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smtClean="0"/>
          </a:p>
        </p:txBody>
      </p:sp>
      <p:pic>
        <p:nvPicPr>
          <p:cNvPr id="53251"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smtClean="0"/>
          </a:p>
        </p:txBody>
      </p:sp>
      <p:pic>
        <p:nvPicPr>
          <p:cNvPr id="54275" name="Picture 2" descr="C:\Users\Administrator\Desktop\UG 2017\IMG_20170808_173559.jpg"/>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smtClean="0"/>
          </a:p>
        </p:txBody>
      </p:sp>
      <p:pic>
        <p:nvPicPr>
          <p:cNvPr id="55299" name="Picture 2" descr="C:\Users\Administrator\Desktop\UG 2017\IMG_20170808_173637.jpg"/>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endParaRPr lang="en-US" smtClean="0"/>
          </a:p>
        </p:txBody>
      </p:sp>
      <p:sp>
        <p:nvSpPr>
          <p:cNvPr id="56323" name="Rectangle 3"/>
          <p:cNvSpPr>
            <a:spLocks noGrp="1" noChangeArrowheads="1"/>
          </p:cNvSpPr>
          <p:nvPr>
            <p:ph idx="1"/>
          </p:nvPr>
        </p:nvSpPr>
        <p:spPr/>
        <p:txBody>
          <a:bodyPr/>
          <a:lstStyle/>
          <a:p>
            <a:pPr eaLnBrk="1" hangingPunct="1"/>
            <a:endParaRPr lang="en-US" smtClean="0"/>
          </a:p>
        </p:txBody>
      </p:sp>
      <p:pic>
        <p:nvPicPr>
          <p:cNvPr id="56324" name="Picture 4" descr="C:\Documents and Settings\Administrator\My Documents\My Pictures\lib powerpoint\ss.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idx="1"/>
          </p:nvPr>
        </p:nvSpPr>
        <p:spPr>
          <a:xfrm>
            <a:off x="685800" y="228600"/>
            <a:ext cx="7924800" cy="6248400"/>
          </a:xfrm>
          <a:solidFill>
            <a:schemeClr val="bg2"/>
          </a:solidFill>
        </p:spPr>
        <p:txBody>
          <a:bodyPr/>
          <a:lstStyle/>
          <a:p>
            <a:pPr eaLnBrk="1" hangingPunct="1">
              <a:buFontTx/>
              <a:buNone/>
            </a:pPr>
            <a:r>
              <a:rPr lang="en-US" sz="1600" smtClean="0">
                <a:latin typeface="Comic Sans MS" pitchFamily="66" charset="0"/>
              </a:rPr>
              <a:t>Rules continues…</a:t>
            </a:r>
          </a:p>
          <a:p>
            <a:pPr eaLnBrk="1" hangingPunct="1"/>
            <a:r>
              <a:rPr lang="en-US" sz="1600" smtClean="0">
                <a:latin typeface="Comic Sans MS" pitchFamily="66" charset="0"/>
                <a:cs typeface="Times New Roman" pitchFamily="18" charset="0"/>
              </a:rPr>
              <a:t> </a:t>
            </a:r>
            <a:r>
              <a:rPr lang="en-US" sz="1400" b="1" smtClean="0">
                <a:latin typeface="Comic Sans MS" pitchFamily="66" charset="0"/>
                <a:cs typeface="Times New Roman" pitchFamily="18" charset="0"/>
              </a:rPr>
              <a:t>BOOKS ARE ISSUED TO MEMBERS FOR 14 DAYS AND YOU CAN RENEW IT FOR ONE TIME. BOOKS ISSUED CAN BE RECALLED AT ANY TIME IF NECESSARY</a:t>
            </a:r>
          </a:p>
          <a:p>
            <a:pPr eaLnBrk="1" hangingPunct="1">
              <a:buFontTx/>
              <a:buNone/>
            </a:pPr>
            <a:endParaRPr lang="en-US" sz="1400" b="1" smtClean="0">
              <a:latin typeface="Comic Sans MS" pitchFamily="66" charset="0"/>
              <a:cs typeface="Times New Roman" pitchFamily="18" charset="0"/>
            </a:endParaRPr>
          </a:p>
          <a:p>
            <a:pPr eaLnBrk="1" hangingPunct="1"/>
            <a:r>
              <a:rPr lang="en-US" sz="1400" b="1" smtClean="0">
                <a:latin typeface="Comic Sans MS" pitchFamily="66" charset="0"/>
                <a:cs typeface="Times New Roman" pitchFamily="18" charset="0"/>
              </a:rPr>
              <a:t>FOUR BOOKS ARE ISSUED TO POSTGRADUATE STUDENTS AND THREE BOOKS TO DEGREE THIRD YEARS AND TWO BOOKS TO DEGREE FIRST AND SECOND YEARS</a:t>
            </a:r>
          </a:p>
          <a:p>
            <a:pPr eaLnBrk="1" hangingPunct="1"/>
            <a:endParaRPr lang="en-US" sz="1400" b="1" smtClean="0">
              <a:latin typeface="Comic Sans MS" pitchFamily="66" charset="0"/>
              <a:cs typeface="Times New Roman" pitchFamily="18" charset="0"/>
            </a:endParaRPr>
          </a:p>
          <a:p>
            <a:pPr eaLnBrk="1" hangingPunct="1"/>
            <a:r>
              <a:rPr lang="en-US" sz="1400" b="1" smtClean="0">
                <a:latin typeface="Comic Sans MS" pitchFamily="66" charset="0"/>
                <a:cs typeface="Times New Roman" pitchFamily="18" charset="0"/>
              </a:rPr>
              <a:t>A FINE OF RUPEE 1 PER DAY PER VOLUME WILL BE CHARGED, IF BOOKS ARE NOT RETURNED OR RENEWED IN TIME </a:t>
            </a:r>
          </a:p>
          <a:p>
            <a:pPr eaLnBrk="1" hangingPunct="1">
              <a:buFontTx/>
              <a:buNone/>
            </a:pPr>
            <a:endParaRPr lang="en-US" sz="1400" b="1" smtClean="0">
              <a:latin typeface="Comic Sans MS" pitchFamily="66" charset="0"/>
              <a:cs typeface="Times New Roman" pitchFamily="18" charset="0"/>
            </a:endParaRPr>
          </a:p>
          <a:p>
            <a:pPr eaLnBrk="1" hangingPunct="1"/>
            <a:r>
              <a:rPr lang="en-US" sz="1400" b="1" smtClean="0">
                <a:latin typeface="Comic Sans MS" pitchFamily="66" charset="0"/>
                <a:cs typeface="Times New Roman" pitchFamily="18" charset="0"/>
              </a:rPr>
              <a:t>BOOKS LOST, TORN, DEFACED, MARKED OR DAMAGED IN ANY WAY SHALL HAVE TO BE REPLACED BY THE BORROWER OR SHALL HAVE TO BE PAYED THREE TIMES OF PRESENT MARKET COST OF THE BOOK </a:t>
            </a:r>
          </a:p>
          <a:p>
            <a:pPr eaLnBrk="1" hangingPunct="1">
              <a:buFontTx/>
              <a:buNone/>
            </a:pPr>
            <a:endParaRPr lang="en-US" sz="1400" b="1" smtClean="0">
              <a:latin typeface="Comic Sans MS" pitchFamily="66" charset="0"/>
              <a:cs typeface="Times New Roman" pitchFamily="18" charset="0"/>
            </a:endParaRPr>
          </a:p>
          <a:p>
            <a:pPr eaLnBrk="1" hangingPunct="1"/>
            <a:r>
              <a:rPr lang="en-US" sz="1400" b="1" smtClean="0">
                <a:latin typeface="Comic Sans MS" pitchFamily="66" charset="0"/>
                <a:cs typeface="Times New Roman" pitchFamily="18" charset="0"/>
              </a:rPr>
              <a:t>LABELS ON BOOKS LOST, TORN, DEFACED, MARKED OR DAMAGED IN ANY WAY SHALL HAVE TO BE PAYED A FINE OF RUPEES 5 </a:t>
            </a:r>
          </a:p>
          <a:p>
            <a:pPr eaLnBrk="1" hangingPunct="1">
              <a:buFontTx/>
              <a:buNone/>
            </a:pPr>
            <a:endParaRPr lang="en-US" sz="1400" b="1" smtClean="0">
              <a:latin typeface="Comic Sans MS" pitchFamily="66" charset="0"/>
              <a:cs typeface="Times New Roman" pitchFamily="18" charset="0"/>
            </a:endParaRPr>
          </a:p>
          <a:p>
            <a:pPr eaLnBrk="1" hangingPunct="1"/>
            <a:r>
              <a:rPr lang="en-US" sz="1400" b="1" smtClean="0">
                <a:latin typeface="Comic Sans MS" pitchFamily="66" charset="0"/>
                <a:cs typeface="Times New Roman" pitchFamily="18" charset="0"/>
              </a:rPr>
              <a:t>HELP TO KEEP THE BOOK FRESH AND CLEAN </a:t>
            </a:r>
          </a:p>
          <a:p>
            <a:pPr eaLnBrk="1" hangingPunct="1">
              <a:buFontTx/>
              <a:buNone/>
            </a:pPr>
            <a:endParaRPr lang="en-US" sz="1400" b="1" smtClean="0">
              <a:latin typeface="Comic Sans MS" pitchFamily="66" charset="0"/>
              <a:cs typeface="Times New Roman" pitchFamily="18" charset="0"/>
            </a:endParaRPr>
          </a:p>
          <a:p>
            <a:pPr eaLnBrk="1" hangingPunct="1"/>
            <a:r>
              <a:rPr lang="en-US" sz="1400" b="1" smtClean="0">
                <a:latin typeface="Comic Sans MS" pitchFamily="66" charset="0"/>
                <a:cs typeface="Times New Roman" pitchFamily="18" charset="0"/>
              </a:rPr>
              <a:t>HANDLE THE BOOKS WITH CARE. CO-OPERATE TO PRESERVE OUR REPOSITORY. TO TEAR OF THE PAGES OF BOOKS/JOURNALS MEANS TO CHEAT YOUR FRIEND WHO IS ALSO IN NEED OF THE INFORMATION CONTAINED IN IT </a:t>
            </a:r>
          </a:p>
          <a:p>
            <a:pPr eaLnBrk="1" hangingPunct="1"/>
            <a:endParaRPr lang="en-US" sz="1400" b="1" smtClean="0">
              <a:latin typeface="Comic Sans MS" pitchFamily="66" charset="0"/>
              <a:cs typeface="Times New Roman" pitchFamily="18" charset="0"/>
            </a:endParaRPr>
          </a:p>
          <a:p>
            <a:pPr eaLnBrk="1" hangingPunct="1"/>
            <a:endParaRPr lang="en-US" sz="1400" b="1" smtClean="0">
              <a:latin typeface="Comic Sans MS" pitchFamily="66" charset="0"/>
              <a:cs typeface="Times New Roman" pitchFamily="18" charset="0"/>
            </a:endParaRPr>
          </a:p>
          <a:p>
            <a:pPr eaLnBrk="1" hangingPunct="1"/>
            <a:endParaRPr lang="en-US" sz="16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idx="1"/>
          </p:nvPr>
        </p:nvSpPr>
        <p:spPr>
          <a:xfrm>
            <a:off x="685800" y="685800"/>
            <a:ext cx="7772400" cy="5410200"/>
          </a:xfrm>
          <a:solidFill>
            <a:schemeClr val="bg2"/>
          </a:solidFill>
        </p:spPr>
        <p:txBody>
          <a:bodyPr/>
          <a:lstStyle/>
          <a:p>
            <a:pPr eaLnBrk="1" hangingPunct="1">
              <a:buFontTx/>
              <a:buNone/>
            </a:pPr>
            <a:r>
              <a:rPr lang="en-US" sz="1400" smtClean="0">
                <a:latin typeface="Comic Sans MS" pitchFamily="66" charset="0"/>
              </a:rPr>
              <a:t>Rules continues…</a:t>
            </a:r>
          </a:p>
          <a:p>
            <a:pPr eaLnBrk="1" hangingPunct="1"/>
            <a:r>
              <a:rPr lang="en-US" sz="1400" b="1" smtClean="0">
                <a:latin typeface="Comic Sans MS" pitchFamily="66" charset="0"/>
                <a:cs typeface="Times New Roman" pitchFamily="18" charset="0"/>
              </a:rPr>
              <a:t>REFERENCE BOOKS, JOURNALS PERIODICALS &amp; THESES WILL NOT BE ISSUED ON LOAN. YOUR COLLEAGUE FOR AN URGENT REFERENCE MAY NEED IT. PLEASE DO NOT REQUEST TO ISSUE THEM </a:t>
            </a:r>
          </a:p>
          <a:p>
            <a:pPr eaLnBrk="1" hangingPunct="1"/>
            <a:endParaRPr lang="en-US" sz="1400" b="1" smtClean="0">
              <a:latin typeface="Comic Sans MS" pitchFamily="66" charset="0"/>
              <a:cs typeface="Times New Roman" pitchFamily="18" charset="0"/>
            </a:endParaRPr>
          </a:p>
          <a:p>
            <a:pPr eaLnBrk="1" hangingPunct="1"/>
            <a:r>
              <a:rPr lang="en-US" sz="1400" b="1" smtClean="0">
                <a:latin typeface="Comic Sans MS" pitchFamily="66" charset="0"/>
                <a:cs typeface="Times New Roman" pitchFamily="18" charset="0"/>
              </a:rPr>
              <a:t>USERS ARE REQUIRED TO FOLLOW THE DRESS CODE OF THE COLLEGE IN THE LIBRARY; DOTHI,T-SHIRTS AND THREE FOURTH PANTS WILL NOT BE PERMITTED IN THE LIBRARY</a:t>
            </a:r>
          </a:p>
          <a:p>
            <a:pPr eaLnBrk="1" hangingPunct="1">
              <a:buFontTx/>
              <a:buNone/>
            </a:pPr>
            <a:endParaRPr lang="en-US" sz="1400" b="1" smtClean="0">
              <a:latin typeface="Comic Sans MS" pitchFamily="66" charset="0"/>
              <a:cs typeface="Times New Roman" pitchFamily="18" charset="0"/>
            </a:endParaRPr>
          </a:p>
          <a:p>
            <a:pPr eaLnBrk="1" hangingPunct="1"/>
            <a:r>
              <a:rPr lang="en-US" sz="1400" b="1" smtClean="0">
                <a:latin typeface="Comic Sans MS" pitchFamily="66" charset="0"/>
                <a:cs typeface="Times New Roman" pitchFamily="18" charset="0"/>
              </a:rPr>
              <a:t>PLEASE DO NOT HESITATE TO TELL YOUR REQUIREMENTS TO THE LIBRARY STAFF </a:t>
            </a:r>
          </a:p>
          <a:p>
            <a:pPr eaLnBrk="1" hangingPunct="1">
              <a:buFontTx/>
              <a:buNone/>
            </a:pPr>
            <a:endParaRPr lang="en-US" sz="1400" b="1" smtClean="0">
              <a:latin typeface="Comic Sans MS" pitchFamily="66" charset="0"/>
              <a:cs typeface="Times New Roman" pitchFamily="18" charset="0"/>
            </a:endParaRPr>
          </a:p>
          <a:p>
            <a:pPr eaLnBrk="1" hangingPunct="1"/>
            <a:r>
              <a:rPr lang="en-US" sz="1400" b="1" smtClean="0">
                <a:latin typeface="Comic Sans MS" pitchFamily="66" charset="0"/>
                <a:cs typeface="Times New Roman" pitchFamily="18" charset="0"/>
              </a:rPr>
              <a:t>SOLICITING YOUR CO-OPERATION FOR THE EFFICIENT FUNCTIONING OF THE LIBRARY SYSTEM</a:t>
            </a:r>
          </a:p>
          <a:p>
            <a:pPr eaLnBrk="1" hangingPunct="1"/>
            <a:endParaRPr lang="en-US" sz="1400" b="1" smtClean="0">
              <a:latin typeface="Comic Sans MS" pitchFamily="66" charset="0"/>
              <a:cs typeface="Times New Roman" pitchFamily="18" charset="0"/>
            </a:endParaRPr>
          </a:p>
          <a:p>
            <a:pPr eaLnBrk="1" hangingPunct="1"/>
            <a:endParaRPr lang="en-US" sz="1400" b="1" smtClean="0">
              <a:latin typeface="Comic Sans MS" pitchFamily="66" charset="0"/>
            </a:endParaRPr>
          </a:p>
          <a:p>
            <a:pPr eaLnBrk="1" hangingPunct="1"/>
            <a:endParaRPr lang="en-US" sz="1400" smtClean="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smtClean="0"/>
          </a:p>
        </p:txBody>
      </p:sp>
      <p:pic>
        <p:nvPicPr>
          <p:cNvPr id="9219" name="Content Placeholder 3" descr="DSC_0261.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pic>
        <p:nvPicPr>
          <p:cNvPr id="6" name="Content Placeholder 5" descr="500.png"/>
          <p:cNvPicPr>
            <a:picLocks noGrp="1" noChangeAspect="1"/>
          </p:cNvPicPr>
          <p:nvPr>
            <p:ph idx="1"/>
          </p:nvPr>
        </p:nvPicPr>
        <p:blipFill>
          <a:blip r:embed="rId2"/>
          <a:stretch>
            <a:fillRect/>
          </a:stretch>
        </p:blipFill>
        <p:spPr>
          <a:xfrm>
            <a:off x="38364" y="0"/>
            <a:ext cx="9105636" cy="68580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479</Words>
  <Application>Microsoft Office PowerPoint</Application>
  <PresentationFormat>On-screen Show (4:3)</PresentationFormat>
  <Paragraphs>72</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Slide 1</vt:lpstr>
      <vt:lpstr>Library Statistics</vt:lpstr>
      <vt:lpstr>Library Sections</vt:lpstr>
      <vt:lpstr>Slide 4</vt:lpstr>
      <vt:lpstr>Library Rules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jesus</dc:creator>
  <cp:lastModifiedBy>Windows User</cp:lastModifiedBy>
  <cp:revision>10</cp:revision>
  <dcterms:created xsi:type="dcterms:W3CDTF">2019-08-23T09:51:27Z</dcterms:created>
  <dcterms:modified xsi:type="dcterms:W3CDTF">2023-08-01T09:15:24Z</dcterms:modified>
</cp:coreProperties>
</file>